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5" r:id="rId2"/>
    <p:sldId id="338" r:id="rId3"/>
    <p:sldId id="322" r:id="rId4"/>
    <p:sldId id="323" r:id="rId5"/>
    <p:sldId id="324" r:id="rId6"/>
    <p:sldId id="340" r:id="rId7"/>
    <p:sldId id="337" r:id="rId8"/>
    <p:sldId id="341" r:id="rId9"/>
    <p:sldId id="325" r:id="rId10"/>
    <p:sldId id="342" r:id="rId11"/>
    <p:sldId id="269" r:id="rId12"/>
    <p:sldId id="259" r:id="rId13"/>
    <p:sldId id="329" r:id="rId14"/>
    <p:sldId id="343" r:id="rId15"/>
    <p:sldId id="344" r:id="rId16"/>
    <p:sldId id="339" r:id="rId17"/>
    <p:sldId id="331" r:id="rId18"/>
    <p:sldId id="332" r:id="rId19"/>
    <p:sldId id="301" r:id="rId20"/>
  </p:sldIdLst>
  <p:sldSz cx="10688638" cy="7562850"/>
  <p:notesSz cx="6735763" cy="9866313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y Sbitnev 2" initials="SS2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8CB"/>
    <a:srgbClr val="DC7168"/>
    <a:srgbClr val="4CAF90"/>
    <a:srgbClr val="68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2" autoAdjust="0"/>
    <p:restoredTop sz="94192" autoAdjust="0"/>
  </p:normalViewPr>
  <p:slideViewPr>
    <p:cSldViewPr snapToGrid="0" snapToObjects="1">
      <p:cViewPr varScale="1">
        <p:scale>
          <a:sx n="93" d="100"/>
          <a:sy n="93" d="100"/>
        </p:scale>
        <p:origin x="1664" y="216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569FC51-29ED-DF40-A3A8-F8F635526D2A}" type="datetimeFigureOut">
              <a:rPr lang="ru-RU" smtClean="0"/>
              <a:pPr/>
              <a:t>28.09.2018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9761D3D-C6D0-9348-BFA9-3A54AC341C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00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9ECF44E-D23C-B14B-AE06-6FAC3F5FF1D8}" type="datetimeFigureOut">
              <a:rPr lang="ru-RU" smtClean="0"/>
              <a:pPr/>
              <a:t>28.09.2018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739775"/>
            <a:ext cx="5227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F139739-2EAF-AD40-B8A2-B67B174A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117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59" y="2831048"/>
            <a:ext cx="8005105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0" y="3086100"/>
            <a:ext cx="2133600" cy="1514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8991" y="1991360"/>
            <a:ext cx="6476177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59173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/>
              <a:t>Список амбассадоров и рекомендации по взаимодействию с ними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00" y="1991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59173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/>
              <a:t>Список амбассадоров и рекомендации по взаимодействию с ними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81" y="1991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00" y="4277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3" y="4277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81" y="4277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9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60"/>
            <a:ext cx="9619774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692704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/>
              <a:t>Список амбассадоров и рекомендации по взаимодействию с ними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58"/>
            <a:ext cx="9085342" cy="1502066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692704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/>
              <a:t>Список амбассадоров и рекомендации по взаимодействию с ними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6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01648" y="1237717"/>
            <a:ext cx="9085342" cy="2632993"/>
          </a:xfrm>
          <a:prstGeom prst="rect">
            <a:avLst/>
          </a:prstGeom>
        </p:spPr>
        <p:txBody>
          <a:bodyPr anchor="b"/>
          <a:lstStyle>
            <a:lvl1pPr algn="ctr">
              <a:defRPr sz="6617"/>
            </a:lvl1pPr>
          </a:lstStyle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36080" y="3972247"/>
            <a:ext cx="8016479" cy="182593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647"/>
            </a:lvl1pPr>
            <a:lvl2pPr marL="0" indent="504200" algn="ctr">
              <a:buSzTx/>
              <a:buFontTx/>
              <a:buNone/>
              <a:defRPr sz="2647"/>
            </a:lvl2pPr>
            <a:lvl3pPr marL="0" indent="1008400" algn="ctr">
              <a:buSzTx/>
              <a:buFontTx/>
              <a:buNone/>
              <a:defRPr sz="2647"/>
            </a:lvl3pPr>
            <a:lvl4pPr marL="0" indent="1512600" algn="ctr">
              <a:buSzTx/>
              <a:buFontTx/>
              <a:buNone/>
              <a:defRPr sz="2647"/>
            </a:lvl4pPr>
            <a:lvl5pPr marL="0" indent="2016801" algn="ctr">
              <a:buSzTx/>
              <a:buFontTx/>
              <a:buNone/>
              <a:defRPr sz="2647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22547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59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7" y="7009643"/>
            <a:ext cx="5027719" cy="402652"/>
          </a:xfrm>
          <a:prstGeom prst="rect">
            <a:avLst/>
          </a:prstGeom>
        </p:spPr>
        <p:txBody>
          <a:bodyPr vert="horz" lIns="99551" tIns="49775" rIns="99551" bIns="49775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/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0" r:id="rId4"/>
    <p:sldLayoutId id="2147483651" r:id="rId5"/>
    <p:sldLayoutId id="2147483654" r:id="rId6"/>
    <p:sldLayoutId id="2147483656" r:id="rId7"/>
    <p:sldLayoutId id="2147483658" r:id="rId8"/>
    <p:sldLayoutId id="2147483659" r:id="rId9"/>
  </p:sldLayoutIdLst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860612" y="4804475"/>
            <a:ext cx="9479789" cy="588934"/>
          </a:xfrm>
        </p:spPr>
        <p:txBody>
          <a:bodyPr/>
          <a:lstStyle/>
          <a:p>
            <a:pPr algn="ctr"/>
            <a:r>
              <a:rPr lang="ru-RU" sz="3000" cap="none" dirty="0">
                <a:solidFill>
                  <a:srgbClr val="0EBACE"/>
                </a:solidFill>
                <a:latin typeface="+mn-lt"/>
                <a:ea typeface="+mn-ea"/>
                <a:cs typeface="+mn-cs"/>
              </a:rPr>
              <a:t> с 29 </a:t>
            </a:r>
            <a:r>
              <a:rPr lang="ru-RU" sz="3000" cap="none" dirty="0">
                <a:solidFill>
                  <a:srgbClr val="0EBACE"/>
                </a:solidFill>
                <a:latin typeface="+mn-lt"/>
                <a:ea typeface="+mn-ea"/>
                <a:cs typeface="+mn-cs"/>
                <a:sym typeface="Calibri"/>
              </a:rPr>
              <a:t>октября по 12 ноября 2018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925A40B1-116C-460A-9691-0B739BC21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7186" y="1330109"/>
            <a:ext cx="5641383" cy="33477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9592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413D1A-85C0-4BBA-9A2D-0B16C3027B11}"/>
              </a:ext>
            </a:extLst>
          </p:cNvPr>
          <p:cNvSpPr/>
          <p:nvPr/>
        </p:nvSpPr>
        <p:spPr>
          <a:xfrm>
            <a:off x="201280" y="2080202"/>
            <a:ext cx="999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0654" lvl="1" indent="-34290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Название 4">
            <a:extLst>
              <a:ext uri="{FF2B5EF4-FFF2-40B4-BE49-F238E27FC236}">
                <a16:creationId xmlns:a16="http://schemas.microsoft.com/office/drawing/2014/main" id="{2FDCB7F5-29EE-4CFE-8685-A32402D9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67" y="1454442"/>
            <a:ext cx="9479789" cy="551906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00B050"/>
                </a:solidFill>
              </a:rPr>
              <a:t>Дополнительные мероприятия</a:t>
            </a:r>
            <a:endParaRPr lang="ru-RU" sz="3000" dirty="0">
              <a:solidFill>
                <a:srgbClr val="00B050"/>
              </a:solidFill>
              <a:sym typeface="Calibri"/>
            </a:endParaRPr>
          </a:p>
        </p:txBody>
      </p:sp>
      <p:grpSp>
        <p:nvGrpSpPr>
          <p:cNvPr id="7" name="Group 563">
            <a:extLst>
              <a:ext uri="{FF2B5EF4-FFF2-40B4-BE49-F238E27FC236}">
                <a16:creationId xmlns:a16="http://schemas.microsoft.com/office/drawing/2014/main" id="{93ADB255-9D99-446D-BBDD-C0CA585B83BA}"/>
              </a:ext>
            </a:extLst>
          </p:cNvPr>
          <p:cNvGrpSpPr/>
          <p:nvPr/>
        </p:nvGrpSpPr>
        <p:grpSpPr>
          <a:xfrm>
            <a:off x="8906872" y="0"/>
            <a:ext cx="1781766" cy="1287389"/>
            <a:chOff x="358211" y="0"/>
            <a:chExt cx="3044746" cy="2098652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53AE5ABE-0501-48DC-A72E-AA3956DE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33167837-C046-4760-9EFE-904653090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2189501" y="682674"/>
              <a:ext cx="1213455" cy="14159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9F43A229-D94F-4F9D-B736-EF62D732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4ECC86-3287-4F97-8299-C5B26DB7464F}"/>
              </a:ext>
            </a:extLst>
          </p:cNvPr>
          <p:cNvSpPr/>
          <p:nvPr/>
        </p:nvSpPr>
        <p:spPr>
          <a:xfrm>
            <a:off x="261790" y="2080202"/>
            <a:ext cx="9904600" cy="3726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Сити квесты в 4-х городах. </a:t>
            </a:r>
            <a:r>
              <a:rPr lang="ru-RU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В рамках Недели в четырех городах (Москва, Казань, Волгоград, Владивосток) будут проведены сити-квесты, цель которых – познакомить играющих с финансовой инфраструктурой города, дать представление о том, какие вопросы решаются в таких типичных объектах инфраструктуры, как, например, многофункциональны центры, центры занятности, банки, страховые компании, центры социального обслуживания и т.п. В этих же городах планируется проведение историко-культурных квестов с задействованием музеев и других культурных объектов.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Онлайн марафон финансового здоровья.</a:t>
            </a:r>
            <a:r>
              <a:rPr lang="ru-RU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Онлайн активность с ежедневными простыми заданиями для участниц, например, такими как, провести диагностику финансового здоровья, определить 3 самые прожорливые статьи бюджета и 3 способа их оптимизации, провести аудит квартиры, шкафов, косметички и выгодно распрощаться с ненужным и т.д. </a:t>
            </a:r>
          </a:p>
        </p:txBody>
      </p:sp>
    </p:spTree>
    <p:extLst>
      <p:ext uri="{BB962C8B-B14F-4D97-AF65-F5344CB8AC3E}">
        <p14:creationId xmlns:p14="http://schemas.microsoft.com/office/powerpoint/2010/main" val="192064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271" y="2034431"/>
            <a:ext cx="90943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200" indent="-504200" algn="just">
              <a:buClr>
                <a:srgbClr val="3C267B"/>
              </a:buClr>
              <a:buFont typeface="Arial" panose="020B0604020202020204" pitchFamily="34" charset="0"/>
              <a:buChar char="•"/>
            </a:pPr>
            <a:r>
              <a:rPr lang="ru-RU" sz="3200" dirty="0"/>
              <a:t>В рамках проекта Минфина</a:t>
            </a:r>
            <a:r>
              <a:rPr lang="en-US" sz="3200" dirty="0"/>
              <a:t> </a:t>
            </a:r>
            <a:r>
              <a:rPr lang="ru-RU" sz="3200" dirty="0"/>
              <a:t>РФ </a:t>
            </a:r>
            <a:r>
              <a:rPr lang="ru-RU" sz="3200" dirty="0">
                <a:solidFill>
                  <a:srgbClr val="3C267B"/>
                </a:solidFill>
              </a:rPr>
              <a:t>«Содействие повышению уровня финансовой грамотности населения» </a:t>
            </a:r>
          </a:p>
          <a:p>
            <a:pPr marL="504200" indent="-504200" algn="just">
              <a:buClr>
                <a:srgbClr val="3C267B"/>
              </a:buClr>
              <a:buFont typeface="Arial" panose="020B0604020202020204" pitchFamily="34" charset="0"/>
              <a:buChar char="•"/>
            </a:pPr>
            <a:r>
              <a:rPr lang="ru-RU" sz="3200" dirty="0"/>
              <a:t>В программе </a:t>
            </a:r>
            <a:r>
              <a:rPr lang="ru-RU" sz="3200" dirty="0">
                <a:solidFill>
                  <a:srgbClr val="3C267B"/>
                </a:solidFill>
              </a:rPr>
              <a:t>Недели сбережений-2018</a:t>
            </a:r>
            <a:r>
              <a:rPr lang="ru-RU" sz="3200" dirty="0"/>
              <a:t> с 29 октября по 12 ноября</a:t>
            </a:r>
          </a:p>
          <a:p>
            <a:pPr marL="504200" indent="-504200" algn="just">
              <a:buClr>
                <a:srgbClr val="3C267B"/>
              </a:buClr>
              <a:buFont typeface="Arial" panose="020B0604020202020204" pitchFamily="34" charset="0"/>
              <a:buChar char="•"/>
            </a:pPr>
            <a:r>
              <a:rPr lang="ru-RU" sz="3200" dirty="0"/>
              <a:t>В четырех городах – </a:t>
            </a:r>
            <a:r>
              <a:rPr lang="ru-RU" sz="3200" dirty="0">
                <a:solidFill>
                  <a:srgbClr val="3C267B"/>
                </a:solidFill>
              </a:rPr>
              <a:t>Москва, Казань, Волгоград, Владивосток</a:t>
            </a:r>
          </a:p>
          <a:p>
            <a:pPr marL="504200" indent="-504200" algn="just">
              <a:buClr>
                <a:srgbClr val="3C267B"/>
              </a:buClr>
              <a:buFont typeface="Arial" panose="020B0604020202020204" pitchFamily="34" charset="0"/>
              <a:buChar char="•"/>
            </a:pPr>
            <a:r>
              <a:rPr lang="ru-RU" sz="3200" dirty="0"/>
              <a:t>Участники – школьники </a:t>
            </a:r>
            <a:r>
              <a:rPr lang="ru-RU" sz="3200" dirty="0">
                <a:solidFill>
                  <a:srgbClr val="3C267B"/>
                </a:solidFill>
              </a:rPr>
              <a:t>10-11 классов и студенты</a:t>
            </a:r>
          </a:p>
          <a:p>
            <a:pPr marL="504200" indent="-504200" algn="just">
              <a:buClr>
                <a:srgbClr val="3C267B"/>
              </a:buClr>
              <a:buFont typeface="Arial" panose="020B0604020202020204" pitchFamily="34" charset="0"/>
              <a:buChar char="•"/>
            </a:pPr>
            <a:r>
              <a:rPr lang="ru-RU" sz="3200" dirty="0"/>
              <a:t>Количество участников – </a:t>
            </a:r>
            <a:r>
              <a:rPr lang="ru-RU" sz="3200" dirty="0">
                <a:solidFill>
                  <a:srgbClr val="3C267B"/>
                </a:solidFill>
              </a:rPr>
              <a:t>400 человек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0390" y="834102"/>
            <a:ext cx="7680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3C267B"/>
                </a:solidFill>
                <a:latin typeface="Candara" pitchFamily="34" charset="0"/>
              </a:rPr>
              <a:t>Сити-квест</a:t>
            </a:r>
          </a:p>
          <a:p>
            <a:pPr algn="ctr"/>
            <a:r>
              <a:rPr lang="ru-RU" sz="3600" b="1" dirty="0">
                <a:solidFill>
                  <a:srgbClr val="3C267B"/>
                </a:solidFill>
                <a:latin typeface="Candara" pitchFamily="34" charset="0"/>
              </a:rPr>
              <a:t>«Финансовый навигатор»</a:t>
            </a:r>
            <a:endParaRPr lang="ru-RU" sz="3600" dirty="0">
              <a:solidFill>
                <a:srgbClr val="3C267B"/>
              </a:solidFill>
            </a:endParaRPr>
          </a:p>
        </p:txBody>
      </p:sp>
      <p:grpSp>
        <p:nvGrpSpPr>
          <p:cNvPr id="4" name="Group 563">
            <a:extLst>
              <a:ext uri="{FF2B5EF4-FFF2-40B4-BE49-F238E27FC236}">
                <a16:creationId xmlns:a16="http://schemas.microsoft.com/office/drawing/2014/main" id="{4D1AB9F5-6510-4282-B870-0AD127DB6983}"/>
              </a:ext>
            </a:extLst>
          </p:cNvPr>
          <p:cNvGrpSpPr/>
          <p:nvPr/>
        </p:nvGrpSpPr>
        <p:grpSpPr>
          <a:xfrm>
            <a:off x="8196943" y="886920"/>
            <a:ext cx="1974861" cy="1464394"/>
            <a:chOff x="358211" y="0"/>
            <a:chExt cx="3044745" cy="2430014"/>
          </a:xfrm>
        </p:grpSpPr>
        <p:pic>
          <p:nvPicPr>
            <p:cNvPr id="5" name="image1.png">
              <a:extLst>
                <a:ext uri="{FF2B5EF4-FFF2-40B4-BE49-F238E27FC236}">
                  <a16:creationId xmlns:a16="http://schemas.microsoft.com/office/drawing/2014/main" id="{C35D1E4B-9332-4182-84A4-33CE6A3CB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image1.png">
              <a:extLst>
                <a:ext uri="{FF2B5EF4-FFF2-40B4-BE49-F238E27FC236}">
                  <a16:creationId xmlns:a16="http://schemas.microsoft.com/office/drawing/2014/main" id="{639C3202-6FEB-4DB9-A702-A24B59D5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image2.png">
              <a:extLst>
                <a:ext uri="{FF2B5EF4-FFF2-40B4-BE49-F238E27FC236}">
                  <a16:creationId xmlns:a16="http://schemas.microsoft.com/office/drawing/2014/main" id="{2C296489-A4F0-412D-B6CF-3E9A36B59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6DAEFAD0-5916-4EAE-8265-59F0D89674C4}"/>
              </a:ext>
            </a:extLst>
          </p:cNvPr>
          <p:cNvSpPr txBox="1">
            <a:spLocks/>
          </p:cNvSpPr>
          <p:nvPr/>
        </p:nvSpPr>
        <p:spPr>
          <a:xfrm>
            <a:off x="9741600" y="7128963"/>
            <a:ext cx="735440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D704CE-4D68-584A-838A-AE5576E77FBD}" type="slidenum">
              <a:rPr lang="ru-RU"/>
              <a:pPr/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563" y="842250"/>
            <a:ext cx="7339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3C267B"/>
                </a:solidFill>
                <a:latin typeface="Candara" pitchFamily="34" charset="0"/>
              </a:rPr>
              <a:t>Ход игры</a:t>
            </a:r>
          </a:p>
          <a:p>
            <a:pPr algn="ctr"/>
            <a:r>
              <a:rPr lang="ru-RU" sz="3600" b="1" dirty="0">
                <a:solidFill>
                  <a:srgbClr val="3C267B"/>
                </a:solidFill>
                <a:latin typeface="Candara" pitchFamily="34" charset="0"/>
              </a:rPr>
              <a:t>«Финансовый навигатор»</a:t>
            </a:r>
          </a:p>
        </p:txBody>
      </p:sp>
      <p:pic>
        <p:nvPicPr>
          <p:cNvPr id="18" name="Рисунок 17" descr="квесты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42"/>
          <a:stretch>
            <a:fillRect/>
          </a:stretch>
        </p:blipFill>
        <p:spPr>
          <a:xfrm>
            <a:off x="757731" y="1965239"/>
            <a:ext cx="1770635" cy="14968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28366" y="2103522"/>
            <a:ext cx="7076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rgbClr val="3C267B"/>
                </a:solidFill>
              </a:rPr>
              <a:t>10 команд по 5 человек получают </a:t>
            </a:r>
            <a:r>
              <a:rPr lang="ru-RU" sz="3200" b="1" dirty="0">
                <a:solidFill>
                  <a:srgbClr val="3C267B"/>
                </a:solidFill>
              </a:rPr>
              <a:t>маршрутный лист с заданиями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28366" y="3351059"/>
            <a:ext cx="6698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3C267B"/>
                </a:solidFill>
              </a:rPr>
              <a:t>Сюжет</a:t>
            </a:r>
            <a:r>
              <a:rPr lang="ru-RU" sz="3200" dirty="0">
                <a:solidFill>
                  <a:srgbClr val="3C267B"/>
                </a:solidFill>
              </a:rPr>
              <a:t>: вы – консультант по финансовому благополучию. Дайте советы трем клиентам.</a:t>
            </a:r>
          </a:p>
        </p:txBody>
      </p:sp>
      <p:sp>
        <p:nvSpPr>
          <p:cNvPr id="23" name="Овал 22"/>
          <p:cNvSpPr/>
          <p:nvPr/>
        </p:nvSpPr>
        <p:spPr>
          <a:xfrm>
            <a:off x="626115" y="5041909"/>
            <a:ext cx="2284627" cy="21270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3C2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88" dirty="0">
                <a:solidFill>
                  <a:srgbClr val="3C267B"/>
                </a:solidFill>
              </a:rPr>
              <a:t>Кейс 1</a:t>
            </a:r>
          </a:p>
          <a:p>
            <a:pPr algn="ctr"/>
            <a:r>
              <a:rPr lang="ru-RU" dirty="0">
                <a:solidFill>
                  <a:srgbClr val="3C267B"/>
                </a:solidFill>
              </a:rPr>
              <a:t>Пенсионеры</a:t>
            </a:r>
          </a:p>
        </p:txBody>
      </p:sp>
      <p:sp>
        <p:nvSpPr>
          <p:cNvPr id="24" name="Овал 23"/>
          <p:cNvSpPr/>
          <p:nvPr/>
        </p:nvSpPr>
        <p:spPr>
          <a:xfrm>
            <a:off x="4202006" y="5041909"/>
            <a:ext cx="2284627" cy="21270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3C2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88" dirty="0">
                <a:solidFill>
                  <a:srgbClr val="3C267B"/>
                </a:solidFill>
              </a:rPr>
              <a:t>Кейс 2</a:t>
            </a:r>
          </a:p>
          <a:p>
            <a:pPr algn="ctr"/>
            <a:r>
              <a:rPr lang="ru-RU" sz="3088" dirty="0">
                <a:solidFill>
                  <a:srgbClr val="3C267B"/>
                </a:solidFill>
              </a:rPr>
              <a:t>Студент</a:t>
            </a:r>
          </a:p>
        </p:txBody>
      </p:sp>
      <p:sp>
        <p:nvSpPr>
          <p:cNvPr id="25" name="Овал 24"/>
          <p:cNvSpPr/>
          <p:nvPr/>
        </p:nvSpPr>
        <p:spPr>
          <a:xfrm>
            <a:off x="7781758" y="5041909"/>
            <a:ext cx="2284627" cy="21270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3C2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88" dirty="0">
                <a:solidFill>
                  <a:srgbClr val="3C267B"/>
                </a:solidFill>
              </a:rPr>
              <a:t>Кейс 3</a:t>
            </a:r>
          </a:p>
          <a:p>
            <a:pPr algn="ctr"/>
            <a:r>
              <a:rPr lang="ru-RU" sz="2400" dirty="0">
                <a:solidFill>
                  <a:srgbClr val="3C267B"/>
                </a:solidFill>
              </a:rPr>
              <a:t>Взрослый</a:t>
            </a:r>
          </a:p>
        </p:txBody>
      </p:sp>
      <p:grpSp>
        <p:nvGrpSpPr>
          <p:cNvPr id="9" name="Group 563">
            <a:extLst>
              <a:ext uri="{FF2B5EF4-FFF2-40B4-BE49-F238E27FC236}">
                <a16:creationId xmlns:a16="http://schemas.microsoft.com/office/drawing/2014/main" id="{3769D35B-2609-44BF-81E7-CBE885B7D4CF}"/>
              </a:ext>
            </a:extLst>
          </p:cNvPr>
          <p:cNvGrpSpPr/>
          <p:nvPr/>
        </p:nvGrpSpPr>
        <p:grpSpPr>
          <a:xfrm>
            <a:off x="8066314" y="851921"/>
            <a:ext cx="2105489" cy="1669020"/>
            <a:chOff x="358211" y="0"/>
            <a:chExt cx="3044745" cy="2430014"/>
          </a:xfrm>
        </p:grpSpPr>
        <p:pic>
          <p:nvPicPr>
            <p:cNvPr id="10" name="image1.png">
              <a:extLst>
                <a:ext uri="{FF2B5EF4-FFF2-40B4-BE49-F238E27FC236}">
                  <a16:creationId xmlns:a16="http://schemas.microsoft.com/office/drawing/2014/main" id="{BA9A5549-3CDC-4287-A9AE-AE6305384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image1.png">
              <a:extLst>
                <a:ext uri="{FF2B5EF4-FFF2-40B4-BE49-F238E27FC236}">
                  <a16:creationId xmlns:a16="http://schemas.microsoft.com/office/drawing/2014/main" id="{E40BB8DB-B6EE-42FB-8E19-C73BA4B69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2.png">
              <a:extLst>
                <a:ext uri="{FF2B5EF4-FFF2-40B4-BE49-F238E27FC236}">
                  <a16:creationId xmlns:a16="http://schemas.microsoft.com/office/drawing/2014/main" id="{41C1A235-3B39-4583-9BE1-5177C01E3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CAA90AEB-9610-4F65-B3EC-897DC0F1A018}"/>
              </a:ext>
            </a:extLst>
          </p:cNvPr>
          <p:cNvSpPr txBox="1">
            <a:spLocks/>
          </p:cNvSpPr>
          <p:nvPr/>
        </p:nvSpPr>
        <p:spPr>
          <a:xfrm>
            <a:off x="9741600" y="7128963"/>
            <a:ext cx="735440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D704CE-4D68-584A-838A-AE5576E77FBD}" type="slidenum">
              <a:rPr lang="ru-RU"/>
              <a:pPr/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4" cy="1056035"/>
          </a:xfrm>
        </p:spPr>
        <p:txBody>
          <a:bodyPr/>
          <a:lstStyle/>
          <a:p>
            <a:pPr algn="ctr"/>
            <a:br>
              <a:rPr lang="ru-RU" sz="1800" dirty="0"/>
            </a:br>
            <a:r>
              <a:rPr lang="ru-RU" sz="3200" dirty="0"/>
              <a:t>Выполнение Кейсов подразумевает:</a:t>
            </a:r>
          </a:p>
        </p:txBody>
      </p:sp>
      <p:sp>
        <p:nvSpPr>
          <p:cNvPr id="33" name="Текст 7"/>
          <p:cNvSpPr txBox="1">
            <a:spLocks/>
          </p:cNvSpPr>
          <p:nvPr/>
        </p:nvSpPr>
        <p:spPr>
          <a:xfrm>
            <a:off x="1473473" y="2050441"/>
            <a:ext cx="8687971" cy="553274"/>
          </a:xfrm>
          <a:prstGeom prst="rect">
            <a:avLst/>
          </a:prstGeom>
        </p:spPr>
        <p:txBody>
          <a:bodyPr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EDF79F-03F4-4EDB-B48E-304AEECE5721}"/>
              </a:ext>
            </a:extLst>
          </p:cNvPr>
          <p:cNvSpPr/>
          <p:nvPr/>
        </p:nvSpPr>
        <p:spPr>
          <a:xfrm>
            <a:off x="805912" y="2359406"/>
            <a:ext cx="9348293" cy="486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	</a:t>
            </a:r>
            <a:r>
              <a:rPr lang="ru-RU" sz="3000" dirty="0"/>
              <a:t>Ход работы:</a:t>
            </a:r>
            <a:endParaRPr lang="en-US" sz="3000" dirty="0"/>
          </a:p>
          <a:p>
            <a:pPr marL="567225" indent="-567225" algn="just">
              <a:lnSpc>
                <a:spcPct val="150000"/>
              </a:lnSpc>
              <a:buAutoNum type="arabicPeriod"/>
            </a:pPr>
            <a:r>
              <a:rPr lang="ru-RU" sz="3000" dirty="0"/>
              <a:t>Найти на сайте банка ответ на задание</a:t>
            </a:r>
          </a:p>
          <a:p>
            <a:pPr marL="567225" indent="-567225" algn="just">
              <a:lnSpc>
                <a:spcPct val="150000"/>
              </a:lnSpc>
              <a:buAutoNum type="arabicPeriod"/>
            </a:pPr>
            <a:r>
              <a:rPr lang="ru-RU" sz="3000" dirty="0"/>
              <a:t>Посетить отделение банка и получить ответ на задание</a:t>
            </a:r>
          </a:p>
          <a:p>
            <a:pPr marL="567225" indent="-567225" algn="just">
              <a:lnSpc>
                <a:spcPct val="150000"/>
              </a:lnSpc>
              <a:buAutoNum type="arabicPeriod"/>
            </a:pPr>
            <a:r>
              <a:rPr lang="ru-RU" sz="3000" dirty="0"/>
              <a:t>Заполнить таблицу с ответами</a:t>
            </a:r>
          </a:p>
          <a:p>
            <a:pPr marL="567225" indent="-567225" algn="just">
              <a:lnSpc>
                <a:spcPct val="150000"/>
              </a:lnSpc>
              <a:buAutoNum type="arabicPeriod"/>
            </a:pPr>
            <a:r>
              <a:rPr lang="ru-RU" sz="3000" dirty="0"/>
              <a:t>Задание для всех Кейсов будут соответствовать интересам каждой  возрастной группы</a:t>
            </a:r>
            <a:endParaRPr lang="ru-RU" sz="2400" dirty="0"/>
          </a:p>
        </p:txBody>
      </p:sp>
      <p:grpSp>
        <p:nvGrpSpPr>
          <p:cNvPr id="7" name="Group 563">
            <a:extLst>
              <a:ext uri="{FF2B5EF4-FFF2-40B4-BE49-F238E27FC236}">
                <a16:creationId xmlns:a16="http://schemas.microsoft.com/office/drawing/2014/main" id="{FE3B5714-6747-4A27-9FF3-F8613315B9F1}"/>
              </a:ext>
            </a:extLst>
          </p:cNvPr>
          <p:cNvGrpSpPr/>
          <p:nvPr/>
        </p:nvGrpSpPr>
        <p:grpSpPr>
          <a:xfrm>
            <a:off x="8441872" y="851921"/>
            <a:ext cx="1729932" cy="1507485"/>
            <a:chOff x="358211" y="0"/>
            <a:chExt cx="3044745" cy="2430014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BF0D4669-EB8D-422B-B325-CE6353D99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DE7F853A-2DA8-45D5-B071-A9E51BE25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FBD3804C-D968-4E31-86E3-8559CA1DD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90A2B802-ECEE-4AA8-BF25-D857866EA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41600" y="7128963"/>
            <a:ext cx="735440" cy="402652"/>
          </a:xfrm>
        </p:spPr>
        <p:txBody>
          <a:bodyPr/>
          <a:lstStyle/>
          <a:p>
            <a:fld id="{23D704CE-4D68-584A-838A-AE5576E77FB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78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413D1A-85C0-4BBA-9A2D-0B16C3027B11}"/>
              </a:ext>
            </a:extLst>
          </p:cNvPr>
          <p:cNvSpPr/>
          <p:nvPr/>
        </p:nvSpPr>
        <p:spPr>
          <a:xfrm>
            <a:off x="201280" y="2078571"/>
            <a:ext cx="999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0654" lvl="1" indent="-34290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Название 4">
            <a:extLst>
              <a:ext uri="{FF2B5EF4-FFF2-40B4-BE49-F238E27FC236}">
                <a16:creationId xmlns:a16="http://schemas.microsoft.com/office/drawing/2014/main" id="{2FDCB7F5-29EE-4CFE-8685-A32402D9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67" y="1454442"/>
            <a:ext cx="9479789" cy="551906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00B050"/>
                </a:solidFill>
              </a:rPr>
              <a:t>Дополнительные мероприятия</a:t>
            </a:r>
            <a:endParaRPr lang="ru-RU" sz="3000" dirty="0">
              <a:solidFill>
                <a:srgbClr val="00B050"/>
              </a:solidFill>
              <a:sym typeface="Calibri"/>
            </a:endParaRPr>
          </a:p>
        </p:txBody>
      </p:sp>
      <p:grpSp>
        <p:nvGrpSpPr>
          <p:cNvPr id="7" name="Group 563">
            <a:extLst>
              <a:ext uri="{FF2B5EF4-FFF2-40B4-BE49-F238E27FC236}">
                <a16:creationId xmlns:a16="http://schemas.microsoft.com/office/drawing/2014/main" id="{93ADB255-9D99-446D-BBDD-C0CA585B83BA}"/>
              </a:ext>
            </a:extLst>
          </p:cNvPr>
          <p:cNvGrpSpPr/>
          <p:nvPr/>
        </p:nvGrpSpPr>
        <p:grpSpPr>
          <a:xfrm>
            <a:off x="8906872" y="-10984"/>
            <a:ext cx="1781766" cy="1287389"/>
            <a:chOff x="358211" y="0"/>
            <a:chExt cx="3044746" cy="2098652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53AE5ABE-0501-48DC-A72E-AA3956DE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33167837-C046-4760-9EFE-904653090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2189501" y="682674"/>
              <a:ext cx="1213455" cy="14159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9F43A229-D94F-4F9D-B736-EF62D732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7D26AC-20F5-43F4-8948-B60761F9A3C8}"/>
              </a:ext>
            </a:extLst>
          </p:cNvPr>
          <p:cNvSpPr/>
          <p:nvPr/>
        </p:nvSpPr>
        <p:spPr>
          <a:xfrm>
            <a:off x="495194" y="2006348"/>
            <a:ext cx="9773704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Прямой эфир журнала Домашний очаг «Секреты финансового здоровья».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 Прямой эфир на Одноклассниках с участием редактора журнала, экспертов рынка и звезд обо всех важных правилах заботы о семейном бюджете, о том сколько в среднем теряют бюджеты россиян и на чем и как это изменить. 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Заседание клуба «Финансового воспитания детей» (очно и онлайн).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 Мероприятие посвящено обсуждению вопросов, связанных с воспитанием здоровых финансовых привычек у детей разных возрастов. </a:t>
            </a:r>
          </a:p>
        </p:txBody>
      </p:sp>
    </p:spTree>
    <p:extLst>
      <p:ext uri="{BB962C8B-B14F-4D97-AF65-F5344CB8AC3E}">
        <p14:creationId xmlns:p14="http://schemas.microsoft.com/office/powerpoint/2010/main" val="2149413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413D1A-85C0-4BBA-9A2D-0B16C3027B11}"/>
              </a:ext>
            </a:extLst>
          </p:cNvPr>
          <p:cNvSpPr/>
          <p:nvPr/>
        </p:nvSpPr>
        <p:spPr>
          <a:xfrm>
            <a:off x="201280" y="2078571"/>
            <a:ext cx="999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0654" lvl="1" indent="-34290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Название 4">
            <a:extLst>
              <a:ext uri="{FF2B5EF4-FFF2-40B4-BE49-F238E27FC236}">
                <a16:creationId xmlns:a16="http://schemas.microsoft.com/office/drawing/2014/main" id="{2FDCB7F5-29EE-4CFE-8685-A32402D9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67" y="1454442"/>
            <a:ext cx="9479789" cy="551906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00B050"/>
                </a:solidFill>
              </a:rPr>
              <a:t>Дополнительные мероприятия</a:t>
            </a:r>
            <a:endParaRPr lang="ru-RU" sz="3000" dirty="0">
              <a:solidFill>
                <a:srgbClr val="00B050"/>
              </a:solidFill>
              <a:sym typeface="Calibri"/>
            </a:endParaRPr>
          </a:p>
        </p:txBody>
      </p:sp>
      <p:grpSp>
        <p:nvGrpSpPr>
          <p:cNvPr id="7" name="Group 563">
            <a:extLst>
              <a:ext uri="{FF2B5EF4-FFF2-40B4-BE49-F238E27FC236}">
                <a16:creationId xmlns:a16="http://schemas.microsoft.com/office/drawing/2014/main" id="{93ADB255-9D99-446D-BBDD-C0CA585B83BA}"/>
              </a:ext>
            </a:extLst>
          </p:cNvPr>
          <p:cNvGrpSpPr/>
          <p:nvPr/>
        </p:nvGrpSpPr>
        <p:grpSpPr>
          <a:xfrm>
            <a:off x="8906872" y="0"/>
            <a:ext cx="1781766" cy="1287389"/>
            <a:chOff x="358211" y="0"/>
            <a:chExt cx="3044746" cy="2098652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53AE5ABE-0501-48DC-A72E-AA3956DE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33167837-C046-4760-9EFE-904653090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2189501" y="682674"/>
              <a:ext cx="1213455" cy="14159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9F43A229-D94F-4F9D-B736-EF62D732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7D26AC-20F5-43F4-8948-B60761F9A3C8}"/>
              </a:ext>
            </a:extLst>
          </p:cNvPr>
          <p:cNvSpPr/>
          <p:nvPr/>
        </p:nvSpPr>
        <p:spPr>
          <a:xfrm>
            <a:off x="495194" y="2006348"/>
            <a:ext cx="9773704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b="1" dirty="0"/>
              <a:t>Проведение урока по финансовой грамотности для учителей совместно с Учительской газетой/</a:t>
            </a:r>
            <a:r>
              <a:rPr lang="ru-RU" b="1" dirty="0" err="1"/>
              <a:t>Дневник.ру</a:t>
            </a:r>
            <a:r>
              <a:rPr lang="ru-RU" b="1" dirty="0"/>
              <a:t>. </a:t>
            </a:r>
            <a:r>
              <a:rPr lang="ru-RU" dirty="0"/>
              <a:t>По итогам реализации </a:t>
            </a:r>
            <a:r>
              <a:rPr lang="ru-RU" dirty="0" err="1"/>
              <a:t>подпроекта</a:t>
            </a:r>
            <a:r>
              <a:rPr lang="ru-RU" dirty="0"/>
              <a:t> на портале </a:t>
            </a:r>
            <a:r>
              <a:rPr lang="ru-RU" dirty="0" err="1"/>
              <a:t>Дневник.ру</a:t>
            </a:r>
            <a:r>
              <a:rPr lang="ru-RU" dirty="0"/>
              <a:t> выяснилось, что учителям актуальны возможности изучения основ финансовой грамотности. Цель онлайн урока - познакомить учителей с базовыми правилами финансовой грамотности, а также с возможностями, представленными в рамках Проекта, как для повышения финансовой грамотности, так и для организации занятий с учениками.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b="1" dirty="0"/>
              <a:t>Проведение регионального фестиваля по финансовой грамотности (Про деньги). </a:t>
            </a:r>
            <a:r>
              <a:rPr lang="ru-RU" dirty="0"/>
              <a:t>Содействие активным регионам в организации локального варианта однодневного фестиваля по финансовой грамотности при активной поддержке партнеров и участии подготовленных в рамках Проекта специалистов – консультантов по финансовой грамотности и педагогов.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2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413D1A-85C0-4BBA-9A2D-0B16C3027B11}"/>
              </a:ext>
            </a:extLst>
          </p:cNvPr>
          <p:cNvSpPr/>
          <p:nvPr/>
        </p:nvSpPr>
        <p:spPr>
          <a:xfrm>
            <a:off x="201280" y="2080202"/>
            <a:ext cx="999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0654" lvl="1" indent="-342900" algn="just">
              <a:buFont typeface="Arial" panose="020B0604020202020204" pitchFamily="34" charset="0"/>
              <a:buChar char="•"/>
            </a:pPr>
            <a:r>
              <a:rPr lang="ru-RU" dirty="0"/>
              <a:t>пройти вступительное тестирование, которое определит темы, требующие более детального изучения;</a:t>
            </a:r>
          </a:p>
          <a:p>
            <a:pPr marL="840654" lvl="1" indent="-342900" algn="just">
              <a:buFont typeface="Arial" panose="020B0604020202020204" pitchFamily="34" charset="0"/>
              <a:buChar char="•"/>
            </a:pPr>
            <a:r>
              <a:rPr lang="ru-RU" dirty="0"/>
              <a:t>самостоятельно изучить предложенные материалы по темам в текстовом и видео-формате;</a:t>
            </a:r>
          </a:p>
          <a:p>
            <a:pPr marL="840654" lvl="1" indent="-342900" algn="just">
              <a:buFont typeface="Arial" panose="020B0604020202020204" pitchFamily="34" charset="0"/>
              <a:buChar char="•"/>
            </a:pPr>
            <a:r>
              <a:rPr lang="ru-RU" dirty="0"/>
              <a:t>проверить усвоенные знания и увидеть собственный прогресс в знаниях по финансовой грамотности, пройдя итоговое тестирование после окончания программы;</a:t>
            </a:r>
          </a:p>
          <a:p>
            <a:pPr marL="840654" lvl="1" indent="-342900" algn="just">
              <a:buFont typeface="Arial" panose="020B0604020202020204" pitchFamily="34" charset="0"/>
              <a:buChar char="•"/>
            </a:pPr>
            <a:r>
              <a:rPr lang="ru-RU" dirty="0"/>
              <a:t>задать уточняющие вопросы сертифицированному консультанту-методисту;</a:t>
            </a:r>
          </a:p>
          <a:p>
            <a:pPr marL="840654" lvl="1" indent="-342900" algn="just">
              <a:buFont typeface="Arial" panose="020B0604020202020204" pitchFamily="34" charset="0"/>
              <a:buChar char="•"/>
            </a:pPr>
            <a:r>
              <a:rPr lang="ru-RU" dirty="0"/>
              <a:t>получить сертификат о прохождении программы;</a:t>
            </a:r>
          </a:p>
          <a:p>
            <a:pPr marL="840654" lvl="1" indent="-342900" algn="just">
              <a:buFont typeface="Arial" panose="020B0604020202020204" pitchFamily="34" charset="0"/>
              <a:buChar char="•"/>
            </a:pPr>
            <a:r>
              <a:rPr lang="ru-RU" dirty="0"/>
              <a:t>получить перечень специально отобранных безопасных информационных ресурсов и литературы в области финансовой грамотности;</a:t>
            </a:r>
          </a:p>
          <a:p>
            <a:pPr marL="840654" lvl="1" indent="-342900" algn="just">
              <a:buFont typeface="Arial" panose="020B0604020202020204" pitchFamily="34" charset="0"/>
              <a:buChar char="•"/>
            </a:pPr>
            <a:r>
              <a:rPr lang="ru-RU" dirty="0"/>
              <a:t>оставить отзыв о программе.</a:t>
            </a:r>
          </a:p>
        </p:txBody>
      </p:sp>
      <p:sp>
        <p:nvSpPr>
          <p:cNvPr id="6" name="Название 4">
            <a:extLst>
              <a:ext uri="{FF2B5EF4-FFF2-40B4-BE49-F238E27FC236}">
                <a16:creationId xmlns:a16="http://schemas.microsoft.com/office/drawing/2014/main" id="{2FDCB7F5-29EE-4CFE-8685-A32402D9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18" y="1509755"/>
            <a:ext cx="9875208" cy="570448"/>
          </a:xfrm>
        </p:spPr>
        <p:txBody>
          <a:bodyPr/>
          <a:lstStyle/>
          <a:p>
            <a:r>
              <a:rPr lang="ru-RU" sz="2500" dirty="0">
                <a:solidFill>
                  <a:srgbClr val="00B050"/>
                </a:solidFill>
              </a:rPr>
              <a:t>Посетителям сайта </a:t>
            </a:r>
            <a:r>
              <a:rPr lang="ru-RU" sz="2500" dirty="0" err="1">
                <a:solidFill>
                  <a:srgbClr val="00B050"/>
                </a:solidFill>
              </a:rPr>
              <a:t>вашифинансы.рф</a:t>
            </a:r>
            <a:r>
              <a:rPr lang="ru-RU" sz="2500" dirty="0">
                <a:solidFill>
                  <a:srgbClr val="00B050"/>
                </a:solidFill>
              </a:rPr>
              <a:t> доступно</a:t>
            </a:r>
            <a:endParaRPr lang="ru-RU" sz="2500" dirty="0">
              <a:solidFill>
                <a:srgbClr val="00B050"/>
              </a:solidFill>
              <a:sym typeface="Calibri"/>
            </a:endParaRPr>
          </a:p>
        </p:txBody>
      </p:sp>
      <p:grpSp>
        <p:nvGrpSpPr>
          <p:cNvPr id="7" name="Group 563">
            <a:extLst>
              <a:ext uri="{FF2B5EF4-FFF2-40B4-BE49-F238E27FC236}">
                <a16:creationId xmlns:a16="http://schemas.microsoft.com/office/drawing/2014/main" id="{93ADB255-9D99-446D-BBDD-C0CA585B83BA}"/>
              </a:ext>
            </a:extLst>
          </p:cNvPr>
          <p:cNvGrpSpPr/>
          <p:nvPr/>
        </p:nvGrpSpPr>
        <p:grpSpPr>
          <a:xfrm>
            <a:off x="8906871" y="0"/>
            <a:ext cx="1781766" cy="1287389"/>
            <a:chOff x="358211" y="0"/>
            <a:chExt cx="3044746" cy="2098652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53AE5ABE-0501-48DC-A72E-AA3956DE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33167837-C046-4760-9EFE-904653090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2189501" y="682674"/>
              <a:ext cx="1213455" cy="14159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9F43A229-D94F-4F9D-B736-EF62D732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3106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1670" y="865011"/>
            <a:ext cx="9619774" cy="65481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300" dirty="0">
                <a:latin typeface="+mn-lt"/>
              </a:rPr>
              <a:t>С технической стороны административный раздел Недель будет дополнен необходимым функционалом, таким как:</a:t>
            </a:r>
            <a:br>
              <a:rPr lang="ru-RU" sz="2300" dirty="0">
                <a:latin typeface="+mn-lt"/>
              </a:rPr>
            </a:br>
            <a:r>
              <a:rPr lang="ru-RU" sz="2300" dirty="0">
                <a:latin typeface="+mn-lt"/>
              </a:rPr>
              <a:t>-</a:t>
            </a:r>
            <a:r>
              <a:rPr lang="ru-RU" sz="2300" b="0" dirty="0">
                <a:latin typeface="+mn-lt"/>
              </a:rPr>
              <a:t>счетчик заведенных на сайте мероприятий</a:t>
            </a:r>
            <a:br>
              <a:rPr lang="ru-RU" sz="2300" b="0" dirty="0">
                <a:latin typeface="+mn-lt"/>
              </a:rPr>
            </a:br>
            <a:r>
              <a:rPr lang="ru-RU" sz="2300" b="0" dirty="0">
                <a:latin typeface="+mn-lt"/>
              </a:rPr>
              <a:t>-счетчик количества зарегистрировавшихся на мероприятия Недели</a:t>
            </a:r>
            <a:br>
              <a:rPr lang="ru-RU" sz="2300" b="0" dirty="0">
                <a:latin typeface="+mn-lt"/>
              </a:rPr>
            </a:br>
            <a:r>
              <a:rPr lang="ru-RU" sz="2300" b="0" dirty="0">
                <a:latin typeface="+mn-lt"/>
              </a:rPr>
              <a:t>-удобная загрузка и выгрузка мероприятий на портал для всех зарегистрированных участников (региональные координаторы, регионы не входящие в периметр проекта, партнеры, консультанты методисты) </a:t>
            </a:r>
            <a:br>
              <a:rPr lang="ru-RU" sz="2300" b="0" dirty="0">
                <a:latin typeface="+mn-lt"/>
              </a:rPr>
            </a:br>
            <a:r>
              <a:rPr lang="ru-RU" sz="2300" b="0" dirty="0">
                <a:latin typeface="+mn-lt"/>
              </a:rPr>
              <a:t>- удобство в сборе статистической информации с возможностью аналитики по различным параметрам (регион, город, партнер и т.д.)</a:t>
            </a:r>
            <a:br>
              <a:rPr lang="ru-RU" sz="2300" b="0" dirty="0">
                <a:latin typeface="+mn-lt"/>
              </a:rPr>
            </a:br>
            <a:r>
              <a:rPr lang="ru-RU" sz="2300" b="0" dirty="0">
                <a:latin typeface="+mn-lt"/>
              </a:rPr>
              <a:t>- система оповещения участников</a:t>
            </a:r>
            <a:br>
              <a:rPr lang="ru-RU" sz="2300" b="0" dirty="0">
                <a:latin typeface="+mn-lt"/>
              </a:rPr>
            </a:br>
            <a:r>
              <a:rPr lang="ru-RU" sz="2300" b="0" dirty="0">
                <a:latin typeface="+mn-lt"/>
              </a:rPr>
              <a:t>- задать вопрос специалисту по фин. грамотности онлайн</a:t>
            </a:r>
            <a:br>
              <a:rPr lang="ru-RU" b="0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741600" y="7128963"/>
            <a:ext cx="735440" cy="402652"/>
          </a:xfrm>
        </p:spPr>
        <p:txBody>
          <a:bodyPr/>
          <a:lstStyle/>
          <a:p>
            <a:fld id="{23D704CE-4D68-584A-838A-AE5576E77FB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3" name="Текст 7"/>
          <p:cNvSpPr txBox="1">
            <a:spLocks/>
          </p:cNvSpPr>
          <p:nvPr/>
        </p:nvSpPr>
        <p:spPr>
          <a:xfrm>
            <a:off x="1473473" y="2050441"/>
            <a:ext cx="8687971" cy="862130"/>
          </a:xfrm>
          <a:prstGeom prst="rect">
            <a:avLst/>
          </a:prstGeom>
        </p:spPr>
        <p:txBody>
          <a:bodyPr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400" b="1" dirty="0"/>
          </a:p>
        </p:txBody>
      </p:sp>
      <p:grpSp>
        <p:nvGrpSpPr>
          <p:cNvPr id="6" name="Group 563">
            <a:extLst>
              <a:ext uri="{FF2B5EF4-FFF2-40B4-BE49-F238E27FC236}">
                <a16:creationId xmlns:a16="http://schemas.microsoft.com/office/drawing/2014/main" id="{5C0BA33F-2D7C-48B8-A460-90DC43DD3591}"/>
              </a:ext>
            </a:extLst>
          </p:cNvPr>
          <p:cNvGrpSpPr/>
          <p:nvPr/>
        </p:nvGrpSpPr>
        <p:grpSpPr>
          <a:xfrm>
            <a:off x="8853338" y="851921"/>
            <a:ext cx="1365313" cy="1198957"/>
            <a:chOff x="358211" y="0"/>
            <a:chExt cx="3044745" cy="2430014"/>
          </a:xfrm>
        </p:grpSpPr>
        <p:pic>
          <p:nvPicPr>
            <p:cNvPr id="7" name="image1.png">
              <a:extLst>
                <a:ext uri="{FF2B5EF4-FFF2-40B4-BE49-F238E27FC236}">
                  <a16:creationId xmlns:a16="http://schemas.microsoft.com/office/drawing/2014/main" id="{6D391064-002D-4B06-A64D-C8E819A92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04FFEC94-478E-4D85-B116-171F5AD51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2.png">
              <a:extLst>
                <a:ext uri="{FF2B5EF4-FFF2-40B4-BE49-F238E27FC236}">
                  <a16:creationId xmlns:a16="http://schemas.microsoft.com/office/drawing/2014/main" id="{F8796668-EB82-4785-92E0-FC261AC4B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372873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4" cy="6013298"/>
          </a:xfrm>
        </p:spPr>
        <p:txBody>
          <a:bodyPr/>
          <a:lstStyle/>
          <a:p>
            <a:pPr algn="ctr"/>
            <a:r>
              <a:rPr lang="ru-RU" sz="2200" b="0" dirty="0">
                <a:latin typeface="+mn-lt"/>
              </a:rPr>
              <a:t>Для каждого участника проработан личный кабинет с максимально         удобным функционалом и интерфейсом.</a:t>
            </a:r>
            <a:br>
              <a:rPr lang="ru-RU" sz="2200" b="0" dirty="0">
                <a:latin typeface="+mn-lt"/>
              </a:rPr>
            </a:br>
            <a:r>
              <a:rPr lang="ru-RU" sz="2200" b="0" dirty="0">
                <a:latin typeface="+mn-lt"/>
              </a:rPr>
              <a:t>Все действия по скачиванию материалов, размещению мероприятий, размещению площадок, коммуникациям с участниками, внесению различных  изменений удобны и просты в использовании.</a:t>
            </a:r>
            <a:br>
              <a:rPr lang="ru-RU" b="0" dirty="0"/>
            </a:br>
            <a:br>
              <a:rPr lang="ru-RU" dirty="0"/>
            </a:br>
            <a:br>
              <a:rPr lang="ru-RU" b="0" dirty="0"/>
            </a:br>
            <a:br>
              <a:rPr lang="ru-RU" b="0" dirty="0"/>
            </a:br>
            <a:br>
              <a:rPr lang="ru-RU" dirty="0"/>
            </a:br>
            <a:r>
              <a:rPr lang="ru-RU" dirty="0"/>
              <a:t> </a:t>
            </a:r>
            <a:br>
              <a:rPr lang="ru-RU" b="0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741600" y="7128963"/>
            <a:ext cx="735440" cy="402652"/>
          </a:xfrm>
        </p:spPr>
        <p:txBody>
          <a:bodyPr/>
          <a:lstStyle/>
          <a:p>
            <a:fld id="{23D704CE-4D68-584A-838A-AE5576E77FBD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3" name="Текст 7"/>
          <p:cNvSpPr txBox="1">
            <a:spLocks/>
          </p:cNvSpPr>
          <p:nvPr/>
        </p:nvSpPr>
        <p:spPr>
          <a:xfrm>
            <a:off x="1473473" y="2050441"/>
            <a:ext cx="8687971" cy="1339306"/>
          </a:xfrm>
          <a:prstGeom prst="rect">
            <a:avLst/>
          </a:prstGeom>
        </p:spPr>
        <p:txBody>
          <a:bodyPr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400" b="1" dirty="0"/>
          </a:p>
        </p:txBody>
      </p:sp>
      <p:sp>
        <p:nvSpPr>
          <p:cNvPr id="37" name="Содержимое 4"/>
          <p:cNvSpPr txBox="1">
            <a:spLocks/>
          </p:cNvSpPr>
          <p:nvPr/>
        </p:nvSpPr>
        <p:spPr>
          <a:xfrm>
            <a:off x="770249" y="7128963"/>
            <a:ext cx="6101424" cy="380364"/>
          </a:xfrm>
          <a:prstGeom prst="rect">
            <a:avLst/>
          </a:prstGeom>
        </p:spPr>
        <p:txBody>
          <a:bodyPr lIns="99551" tIns="49775" rIns="99551" bIns="49775"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THE INFORMATION CAMPAIGN WILL CONTRIBUTE TO: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C6E799-8CB5-B943-97BE-065E85E54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35" y="2985654"/>
            <a:ext cx="9343354" cy="4450884"/>
          </a:xfrm>
          <a:prstGeom prst="rect">
            <a:avLst/>
          </a:prstGeom>
        </p:spPr>
      </p:pic>
      <p:grpSp>
        <p:nvGrpSpPr>
          <p:cNvPr id="7" name="Group 563">
            <a:extLst>
              <a:ext uri="{FF2B5EF4-FFF2-40B4-BE49-F238E27FC236}">
                <a16:creationId xmlns:a16="http://schemas.microsoft.com/office/drawing/2014/main" id="{A9F09B54-E129-4437-833B-6CC3B396BF98}"/>
              </a:ext>
            </a:extLst>
          </p:cNvPr>
          <p:cNvGrpSpPr/>
          <p:nvPr/>
        </p:nvGrpSpPr>
        <p:grpSpPr>
          <a:xfrm>
            <a:off x="8853338" y="851921"/>
            <a:ext cx="1365313" cy="1198957"/>
            <a:chOff x="358211" y="0"/>
            <a:chExt cx="3044745" cy="2430014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7EAF1053-4E0E-49F6-85B3-EA744A2D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3B10EA1A-C020-4A91-BD99-8AF8D697C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D0EB08A4-CE54-4B3E-8175-4269EC1B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59650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image1.png"/>
          <p:cNvPicPr>
            <a:picLocks noChangeAspect="1"/>
          </p:cNvPicPr>
          <p:nvPr/>
        </p:nvPicPr>
        <p:blipFill>
          <a:blip r:embed="rId2">
            <a:extLst/>
          </a:blip>
          <a:srcRect l="38842" t="11326"/>
          <a:stretch>
            <a:fillRect/>
          </a:stretch>
        </p:blipFill>
        <p:spPr>
          <a:xfrm>
            <a:off x="302419" y="8613"/>
            <a:ext cx="5526944" cy="5719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image1.png"/>
          <p:cNvPicPr>
            <a:picLocks noChangeAspect="1"/>
          </p:cNvPicPr>
          <p:nvPr/>
        </p:nvPicPr>
        <p:blipFill>
          <a:blip r:embed="rId2">
            <a:extLst/>
          </a:blip>
          <a:srcRect r="45216"/>
          <a:stretch>
            <a:fillRect/>
          </a:stretch>
        </p:blipFill>
        <p:spPr>
          <a:xfrm>
            <a:off x="5435266" y="559848"/>
            <a:ext cx="4950955" cy="6449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1326" y="890590"/>
            <a:ext cx="5585984" cy="3691795"/>
          </a:xfrm>
          <a:prstGeom prst="rect">
            <a:avLst/>
          </a:prstGeom>
          <a:ln w="12700">
            <a:miter lim="400000"/>
          </a:ln>
        </p:spPr>
      </p:pic>
      <p:sp>
        <p:nvSpPr>
          <p:cNvPr id="577" name="Shape 577"/>
          <p:cNvSpPr/>
          <p:nvPr/>
        </p:nvSpPr>
        <p:spPr>
          <a:xfrm>
            <a:off x="1562894" y="6460765"/>
            <a:ext cx="7562850" cy="492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418" rIns="50418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0EBACE"/>
                </a:solidFill>
              </a:defRPr>
            </a:lvl1pPr>
          </a:lstStyle>
          <a:p>
            <a:r>
              <a:rPr sz="2647"/>
              <a:t>ДО СВИДАНИЯ!</a:t>
            </a:r>
          </a:p>
        </p:txBody>
      </p:sp>
      <p:sp>
        <p:nvSpPr>
          <p:cNvPr id="578" name="Shape 578"/>
          <p:cNvSpPr/>
          <p:nvPr/>
        </p:nvSpPr>
        <p:spPr>
          <a:xfrm>
            <a:off x="1310799" y="5634785"/>
            <a:ext cx="8067040" cy="773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418" rIns="50418">
            <a:normAutofit/>
          </a:bodyPr>
          <a:lstStyle>
            <a:lvl1pPr algn="ctr">
              <a:lnSpc>
                <a:spcPct val="90000"/>
              </a:lnSpc>
              <a:defRPr sz="40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4411"/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7EDEB9-914D-42A4-9BFE-BC366113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2" y="2302329"/>
            <a:ext cx="9948515" cy="3445328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chemeClr val="accent1"/>
                </a:solidFill>
              </a:rPr>
              <a:t>С 2014 года – 6 миллионов участников!</a:t>
            </a:r>
            <a:br>
              <a:rPr lang="ru-RU" sz="3000" dirty="0">
                <a:solidFill>
                  <a:schemeClr val="accent1"/>
                </a:solidFill>
              </a:rPr>
            </a:br>
            <a:r>
              <a:rPr lang="ru-RU" sz="3000" dirty="0">
                <a:solidFill>
                  <a:schemeClr val="accent1"/>
                </a:solidFill>
              </a:rPr>
              <a:t>Неделя для детей и молодежи 2018 – 2.5 миллиона участников!</a:t>
            </a:r>
            <a:br>
              <a:rPr lang="ru-RU" sz="3000" dirty="0">
                <a:solidFill>
                  <a:schemeClr val="accent1"/>
                </a:solidFill>
              </a:rPr>
            </a:br>
            <a:r>
              <a:rPr lang="ru-RU" sz="3000" dirty="0">
                <a:solidFill>
                  <a:schemeClr val="accent1"/>
                </a:solidFill>
              </a:rPr>
              <a:t>С 2017 года Недели стали частью национальной стратегии России по повышению финансовой грамотности населения!</a:t>
            </a:r>
            <a:endParaRPr lang="ru-RU" sz="3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F682D9-544C-47DA-AA44-30E18211260B}"/>
              </a:ext>
            </a:extLst>
          </p:cNvPr>
          <p:cNvSpPr/>
          <p:nvPr/>
        </p:nvSpPr>
        <p:spPr>
          <a:xfrm>
            <a:off x="898071" y="1425999"/>
            <a:ext cx="8131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достижения</a:t>
            </a:r>
            <a:endParaRPr lang="ru-RU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563">
            <a:extLst>
              <a:ext uri="{FF2B5EF4-FFF2-40B4-BE49-F238E27FC236}">
                <a16:creationId xmlns:a16="http://schemas.microsoft.com/office/drawing/2014/main" id="{1B451CF4-6059-4444-A001-9F7951FED01E}"/>
              </a:ext>
            </a:extLst>
          </p:cNvPr>
          <p:cNvGrpSpPr/>
          <p:nvPr/>
        </p:nvGrpSpPr>
        <p:grpSpPr>
          <a:xfrm>
            <a:off x="8915400" y="-13477"/>
            <a:ext cx="1773238" cy="1439476"/>
            <a:chOff x="358211" y="0"/>
            <a:chExt cx="3044746" cy="2098652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B4766F9E-02BF-4EB4-8088-C2CF3FC33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471C0D38-1D51-448F-84DB-D0C21F951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2189501" y="682674"/>
              <a:ext cx="1213455" cy="14159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F66BFF4E-9FB4-49A3-8468-ADD908779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6611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8576" y="1115665"/>
            <a:ext cx="9619774" cy="1056035"/>
          </a:xfrm>
        </p:spPr>
        <p:txBody>
          <a:bodyPr/>
          <a:lstStyle/>
          <a:p>
            <a:pPr algn="ctr"/>
            <a:br>
              <a:rPr lang="ru-RU" dirty="0"/>
            </a:br>
            <a:r>
              <a:rPr lang="ru-RU" sz="3600" dirty="0">
                <a:solidFill>
                  <a:srgbClr val="00B050"/>
                </a:solidFill>
              </a:rPr>
              <a:t>Темы Недели сбережений 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741600" y="7128963"/>
            <a:ext cx="735440" cy="402652"/>
          </a:xfrm>
        </p:spPr>
        <p:txBody>
          <a:bodyPr/>
          <a:lstStyle/>
          <a:p>
            <a:fld id="{23D704CE-4D68-584A-838A-AE5576E77FB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3" name="Текст 7"/>
          <p:cNvSpPr txBox="1">
            <a:spLocks/>
          </p:cNvSpPr>
          <p:nvPr/>
        </p:nvSpPr>
        <p:spPr>
          <a:xfrm>
            <a:off x="1473473" y="2050441"/>
            <a:ext cx="8687971" cy="553274"/>
          </a:xfrm>
          <a:prstGeom prst="rect">
            <a:avLst/>
          </a:prstGeom>
        </p:spPr>
        <p:txBody>
          <a:bodyPr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EDF79F-03F4-4EDB-B48E-304AEECE5721}"/>
              </a:ext>
            </a:extLst>
          </p:cNvPr>
          <p:cNvSpPr/>
          <p:nvPr/>
        </p:nvSpPr>
        <p:spPr>
          <a:xfrm>
            <a:off x="666427" y="2184613"/>
            <a:ext cx="9230442" cy="418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2400" u="sng" dirty="0"/>
              <a:t>Основными темами Недели будут:</a:t>
            </a:r>
          </a:p>
          <a:p>
            <a:pPr algn="just">
              <a:lnSpc>
                <a:spcPct val="140000"/>
              </a:lnSpc>
            </a:pPr>
            <a:r>
              <a:rPr lang="ru-RU" sz="2400" dirty="0"/>
              <a:t>		-личное финансовое планирование</a:t>
            </a:r>
          </a:p>
          <a:p>
            <a:pPr algn="just">
              <a:lnSpc>
                <a:spcPct val="140000"/>
              </a:lnSpc>
            </a:pPr>
            <a:r>
              <a:rPr lang="ru-RU" sz="2400" dirty="0"/>
              <a:t>		-управление личным бюджетом</a:t>
            </a:r>
          </a:p>
          <a:p>
            <a:pPr algn="just">
              <a:lnSpc>
                <a:spcPct val="140000"/>
              </a:lnSpc>
            </a:pPr>
            <a:r>
              <a:rPr lang="ru-RU" sz="2400" dirty="0"/>
              <a:t>		-личная финансовая безопасность</a:t>
            </a:r>
          </a:p>
          <a:p>
            <a:pPr algn="just">
              <a:lnSpc>
                <a:spcPct val="140000"/>
              </a:lnSpc>
            </a:pPr>
            <a:r>
              <a:rPr lang="ru-RU" sz="2400" dirty="0"/>
              <a:t>		-защита прав потребителей финансовых услуг/продуктов </a:t>
            </a:r>
          </a:p>
          <a:p>
            <a:pPr algn="just">
              <a:lnSpc>
                <a:spcPct val="140000"/>
              </a:lnSpc>
            </a:pPr>
            <a:r>
              <a:rPr lang="ru-RU" sz="2400" dirty="0"/>
              <a:t>		-управление кредитной нагрузкой</a:t>
            </a:r>
          </a:p>
          <a:p>
            <a:pPr algn="just">
              <a:lnSpc>
                <a:spcPct val="140000"/>
              </a:lnSpc>
            </a:pPr>
            <a:r>
              <a:rPr lang="ru-RU" sz="2400" dirty="0"/>
              <a:t>		-финансовое воспитание детей (родительских собрания)</a:t>
            </a:r>
          </a:p>
          <a:p>
            <a:pPr algn="just">
              <a:lnSpc>
                <a:spcPct val="140000"/>
              </a:lnSpc>
            </a:pPr>
            <a:r>
              <a:rPr lang="ru-RU" sz="2400" dirty="0"/>
              <a:t>		-пенсионные накопления</a:t>
            </a:r>
          </a:p>
        </p:txBody>
      </p:sp>
      <p:grpSp>
        <p:nvGrpSpPr>
          <p:cNvPr id="7" name="Group 563">
            <a:extLst>
              <a:ext uri="{FF2B5EF4-FFF2-40B4-BE49-F238E27FC236}">
                <a16:creationId xmlns:a16="http://schemas.microsoft.com/office/drawing/2014/main" id="{E971E844-65F3-4842-8965-96FB69C94E38}"/>
              </a:ext>
            </a:extLst>
          </p:cNvPr>
          <p:cNvGrpSpPr/>
          <p:nvPr/>
        </p:nvGrpSpPr>
        <p:grpSpPr>
          <a:xfrm>
            <a:off x="8507186" y="886920"/>
            <a:ext cx="1642647" cy="1595023"/>
            <a:chOff x="358211" y="0"/>
            <a:chExt cx="3044745" cy="2430014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F5682EE9-B17E-409D-A625-8CE88232C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609E0335-EE54-44A5-B906-570BE8468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6021D7A5-5185-478D-8298-C44DC949F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1764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4" cy="1056035"/>
          </a:xfrm>
        </p:spPr>
        <p:txBody>
          <a:bodyPr/>
          <a:lstStyle/>
          <a:p>
            <a:pPr algn="ctr"/>
            <a:br>
              <a:rPr lang="ru-RU" dirty="0"/>
            </a:br>
            <a:r>
              <a:rPr lang="ru-RU" sz="3600" dirty="0">
                <a:solidFill>
                  <a:srgbClr val="00B050"/>
                </a:solidFill>
              </a:rPr>
              <a:t>Темы Недели сбережений 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741600" y="7128963"/>
            <a:ext cx="735440" cy="402652"/>
          </a:xfrm>
        </p:spPr>
        <p:txBody>
          <a:bodyPr/>
          <a:lstStyle/>
          <a:p>
            <a:fld id="{23D704CE-4D68-584A-838A-AE5576E77FB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3" name="Текст 7"/>
          <p:cNvSpPr txBox="1">
            <a:spLocks/>
          </p:cNvSpPr>
          <p:nvPr/>
        </p:nvSpPr>
        <p:spPr>
          <a:xfrm>
            <a:off x="1473473" y="2050441"/>
            <a:ext cx="8687971" cy="553274"/>
          </a:xfrm>
          <a:prstGeom prst="rect">
            <a:avLst/>
          </a:prstGeom>
        </p:spPr>
        <p:txBody>
          <a:bodyPr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EDF79F-03F4-4EDB-B48E-304AEECE5721}"/>
              </a:ext>
            </a:extLst>
          </p:cNvPr>
          <p:cNvSpPr/>
          <p:nvPr/>
        </p:nvSpPr>
        <p:spPr>
          <a:xfrm>
            <a:off x="805912" y="2359406"/>
            <a:ext cx="9348293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/>
          </a:p>
          <a:p>
            <a:pPr algn="ctr">
              <a:lnSpc>
                <a:spcPct val="150000"/>
              </a:lnSpc>
            </a:pPr>
            <a:r>
              <a:rPr lang="ru-RU" sz="2400" b="1" dirty="0"/>
              <a:t>	Задачи программы: 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	- предоставление организованного доступа к консолидированной информации (в формате онлайн курса) по финансовой грамотности;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	- проведение информационно-просветительской кампании, направленной на разъяснение важности вопросов финансовой грамотности и безопасности.</a:t>
            </a:r>
          </a:p>
        </p:txBody>
      </p:sp>
      <p:grpSp>
        <p:nvGrpSpPr>
          <p:cNvPr id="7" name="Group 563">
            <a:extLst>
              <a:ext uri="{FF2B5EF4-FFF2-40B4-BE49-F238E27FC236}">
                <a16:creationId xmlns:a16="http://schemas.microsoft.com/office/drawing/2014/main" id="{42CF6D3E-120C-4230-AE9E-AB0D642FA8A0}"/>
              </a:ext>
            </a:extLst>
          </p:cNvPr>
          <p:cNvGrpSpPr/>
          <p:nvPr/>
        </p:nvGrpSpPr>
        <p:grpSpPr>
          <a:xfrm>
            <a:off x="8425544" y="888188"/>
            <a:ext cx="1678500" cy="1471218"/>
            <a:chOff x="358211" y="0"/>
            <a:chExt cx="3044745" cy="2430014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72C18CFE-2AF4-4C67-BACA-11C6AB153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1C26C5B3-7EBE-4C4F-92D2-5591DFA2F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6A91F203-F205-4F5C-8127-EA5263B1A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5004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4" cy="1056035"/>
          </a:xfrm>
        </p:spPr>
        <p:txBody>
          <a:bodyPr/>
          <a:lstStyle/>
          <a:p>
            <a:pPr algn="ctr"/>
            <a:br>
              <a:rPr lang="ru-RU" dirty="0"/>
            </a:br>
            <a:r>
              <a:rPr lang="ru-RU" sz="3600" dirty="0">
                <a:solidFill>
                  <a:srgbClr val="00B050"/>
                </a:solidFill>
              </a:rPr>
              <a:t>Темы Недели сбережений 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741600" y="7128963"/>
            <a:ext cx="735440" cy="402652"/>
          </a:xfrm>
        </p:spPr>
        <p:txBody>
          <a:bodyPr/>
          <a:lstStyle/>
          <a:p>
            <a:fld id="{23D704CE-4D68-584A-838A-AE5576E77FB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3" name="Текст 7"/>
          <p:cNvSpPr txBox="1">
            <a:spLocks/>
          </p:cNvSpPr>
          <p:nvPr/>
        </p:nvSpPr>
        <p:spPr>
          <a:xfrm>
            <a:off x="1473473" y="2050441"/>
            <a:ext cx="8687971" cy="553274"/>
          </a:xfrm>
          <a:prstGeom prst="rect">
            <a:avLst/>
          </a:prstGeom>
        </p:spPr>
        <p:txBody>
          <a:bodyPr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EDF79F-03F4-4EDB-B48E-304AEECE5721}"/>
              </a:ext>
            </a:extLst>
          </p:cNvPr>
          <p:cNvSpPr/>
          <p:nvPr/>
        </p:nvSpPr>
        <p:spPr>
          <a:xfrm>
            <a:off x="805912" y="2359406"/>
            <a:ext cx="93482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400" dirty="0"/>
              <a:t>Понравившиеся пользователям во время весенней Недели онлайн и сити квесты – пройдут и осенью.</a:t>
            </a:r>
          </a:p>
          <a:p>
            <a:pPr algn="just">
              <a:lnSpc>
                <a:spcPct val="200000"/>
              </a:lnSpc>
            </a:pPr>
            <a:r>
              <a:rPr lang="ru-RU" sz="2400" dirty="0"/>
              <a:t>Основной фокус проведения очных мероприятий будет сосредоточить на трудовых коллективах и  школах (в формате родительского собрания)</a:t>
            </a:r>
          </a:p>
          <a:p>
            <a:pPr marL="514350" indent="-514350">
              <a:buFont typeface="+mj-lt"/>
              <a:buAutoNum type="alphaLcParenR" startAt="4"/>
            </a:pP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7" name="Group 563">
            <a:extLst>
              <a:ext uri="{FF2B5EF4-FFF2-40B4-BE49-F238E27FC236}">
                <a16:creationId xmlns:a16="http://schemas.microsoft.com/office/drawing/2014/main" id="{FE3B5714-6747-4A27-9FF3-F8613315B9F1}"/>
              </a:ext>
            </a:extLst>
          </p:cNvPr>
          <p:cNvGrpSpPr/>
          <p:nvPr/>
        </p:nvGrpSpPr>
        <p:grpSpPr>
          <a:xfrm>
            <a:off x="8605158" y="851921"/>
            <a:ext cx="1566646" cy="1507485"/>
            <a:chOff x="358211" y="0"/>
            <a:chExt cx="3044745" cy="2430014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BF0D4669-EB8D-422B-B325-CE6353D99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DE7F853A-2DA8-45D5-B071-A9E51BE25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FBD3804C-D968-4E31-86E3-8559CA1DD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9166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413D1A-85C0-4BBA-9A2D-0B16C3027B11}"/>
              </a:ext>
            </a:extLst>
          </p:cNvPr>
          <p:cNvSpPr/>
          <p:nvPr/>
        </p:nvSpPr>
        <p:spPr>
          <a:xfrm>
            <a:off x="201280" y="2080202"/>
            <a:ext cx="999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0654" lvl="1" indent="-34290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Название 4">
            <a:extLst>
              <a:ext uri="{FF2B5EF4-FFF2-40B4-BE49-F238E27FC236}">
                <a16:creationId xmlns:a16="http://schemas.microsoft.com/office/drawing/2014/main" id="{2FDCB7F5-29EE-4CFE-8685-A32402D9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67" y="1454442"/>
            <a:ext cx="9479789" cy="551906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00B050"/>
                </a:solidFill>
              </a:rPr>
              <a:t>В рамках недели участники смогут</a:t>
            </a:r>
            <a:endParaRPr lang="ru-RU" sz="3000" dirty="0">
              <a:solidFill>
                <a:srgbClr val="00B050"/>
              </a:solidFill>
              <a:sym typeface="Calibri"/>
            </a:endParaRPr>
          </a:p>
        </p:txBody>
      </p:sp>
      <p:grpSp>
        <p:nvGrpSpPr>
          <p:cNvPr id="7" name="Group 563">
            <a:extLst>
              <a:ext uri="{FF2B5EF4-FFF2-40B4-BE49-F238E27FC236}">
                <a16:creationId xmlns:a16="http://schemas.microsoft.com/office/drawing/2014/main" id="{93ADB255-9D99-446D-BBDD-C0CA585B83BA}"/>
              </a:ext>
            </a:extLst>
          </p:cNvPr>
          <p:cNvGrpSpPr/>
          <p:nvPr/>
        </p:nvGrpSpPr>
        <p:grpSpPr>
          <a:xfrm>
            <a:off x="8882743" y="0"/>
            <a:ext cx="1805895" cy="1454442"/>
            <a:chOff x="358211" y="0"/>
            <a:chExt cx="3044746" cy="2098652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53AE5ABE-0501-48DC-A72E-AA3956DE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33167837-C046-4760-9EFE-904653090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2189501" y="682674"/>
              <a:ext cx="1213455" cy="14159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9F43A229-D94F-4F9D-B736-EF62D732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A3F196-EA6F-4599-BEDB-CFB8CB97D900}"/>
              </a:ext>
            </a:extLst>
          </p:cNvPr>
          <p:cNvSpPr/>
          <p:nvPr/>
        </p:nvSpPr>
        <p:spPr>
          <a:xfrm>
            <a:off x="329373" y="2006347"/>
            <a:ext cx="9735976" cy="3896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Программа повышения финансовой грамотности на рабочих местах. </a:t>
            </a:r>
            <a:r>
              <a:rPr lang="ru-RU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Программа для работодателей, включающая в себя возможности организации набора активностей по повышению финансовой грамотности своих сотрудников, посредством организации информирования и распространения полезных материалов, организации мероприятий и консультирования на рабочих местах без отрыва от работы. Уже более 100 работодателей по всей стране высоко оценили возможности участия в программе, среди них: ИКЕЯ, Ростелеком, </a:t>
            </a:r>
            <a:r>
              <a:rPr lang="ru-RU" sz="1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Евраз</a:t>
            </a:r>
            <a:r>
              <a:rPr lang="ru-RU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, ОАК, Сбербанк и другие.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	Также работодателям будет предоставлен доступ к инструментам для самостоятельной организации программы, предусматривающим возможность скачать информационно-просветительские материалы, в том числе и для распространения среди сотрудников посредством внутрикорпоративных каналов коммуникации, а именно: газет, журналов, ТВ и радиоэфиров, информационных писем, специальных разделов на порталах и пр. </a:t>
            </a:r>
          </a:p>
        </p:txBody>
      </p:sp>
    </p:spTree>
    <p:extLst>
      <p:ext uri="{BB962C8B-B14F-4D97-AF65-F5344CB8AC3E}">
        <p14:creationId xmlns:p14="http://schemas.microsoft.com/office/powerpoint/2010/main" val="276466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413D1A-85C0-4BBA-9A2D-0B16C3027B11}"/>
              </a:ext>
            </a:extLst>
          </p:cNvPr>
          <p:cNvSpPr/>
          <p:nvPr/>
        </p:nvSpPr>
        <p:spPr>
          <a:xfrm>
            <a:off x="201280" y="2441478"/>
            <a:ext cx="9992164" cy="296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798820" algn="l"/>
              </a:tabLst>
            </a:pPr>
            <a:r>
              <a:rPr lang="ru-RU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обширная программа семинаров и консультаций по 16‑ти актуальным модулям, таким как: управление бюджетом домохозяйства, личный финансовый план, бережное потребление, целевые накопительные планы, покупка квартиры в кредит, обязательное пенсионное страхование и добровольное пенсионное обеспечение, права заемщика и др.;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798820" algn="l"/>
              </a:tabLst>
            </a:pPr>
            <a:r>
              <a:rPr lang="ru-RU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комплексная программа «финансовая грамотность онлайн» позволит проверить актуальность своих собственных знаний в области финансовой грамотности и восполнить их в случае необходимости;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библиотека полезных материалов, семейный онлайн-квест «Финансовый детектив» и прямой эфир «Секреты финансового здоровья» от журнала «Домашний очаг»;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и многое другое…</a:t>
            </a:r>
          </a:p>
        </p:txBody>
      </p:sp>
      <p:sp>
        <p:nvSpPr>
          <p:cNvPr id="6" name="Название 4">
            <a:extLst>
              <a:ext uri="{FF2B5EF4-FFF2-40B4-BE49-F238E27FC236}">
                <a16:creationId xmlns:a16="http://schemas.microsoft.com/office/drawing/2014/main" id="{2FDCB7F5-29EE-4CFE-8685-A32402D9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41" y="1455266"/>
            <a:ext cx="9479789" cy="868612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00B050"/>
                </a:solidFill>
              </a:rPr>
              <a:t>возможность организации программы мероприятий </a:t>
            </a:r>
            <a:endParaRPr lang="ru-RU" sz="3000" dirty="0">
              <a:solidFill>
                <a:srgbClr val="00B050"/>
              </a:solidFill>
              <a:sym typeface="Calibri"/>
            </a:endParaRPr>
          </a:p>
        </p:txBody>
      </p:sp>
      <p:grpSp>
        <p:nvGrpSpPr>
          <p:cNvPr id="7" name="Group 563">
            <a:extLst>
              <a:ext uri="{FF2B5EF4-FFF2-40B4-BE49-F238E27FC236}">
                <a16:creationId xmlns:a16="http://schemas.microsoft.com/office/drawing/2014/main" id="{93ADB255-9D99-446D-BBDD-C0CA585B83BA}"/>
              </a:ext>
            </a:extLst>
          </p:cNvPr>
          <p:cNvGrpSpPr/>
          <p:nvPr/>
        </p:nvGrpSpPr>
        <p:grpSpPr>
          <a:xfrm>
            <a:off x="8906872" y="0"/>
            <a:ext cx="1781766" cy="1287389"/>
            <a:chOff x="358211" y="0"/>
            <a:chExt cx="3044746" cy="2098652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53AE5ABE-0501-48DC-A72E-AA3956DE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33167837-C046-4760-9EFE-904653090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2189501" y="682674"/>
              <a:ext cx="1213455" cy="14159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9F43A229-D94F-4F9D-B736-EF62D732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156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413D1A-85C0-4BBA-9A2D-0B16C3027B11}"/>
              </a:ext>
            </a:extLst>
          </p:cNvPr>
          <p:cNvSpPr/>
          <p:nvPr/>
        </p:nvSpPr>
        <p:spPr>
          <a:xfrm>
            <a:off x="201280" y="2080202"/>
            <a:ext cx="999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0654" lvl="1" indent="-34290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Название 4">
            <a:extLst>
              <a:ext uri="{FF2B5EF4-FFF2-40B4-BE49-F238E27FC236}">
                <a16:creationId xmlns:a16="http://schemas.microsoft.com/office/drawing/2014/main" id="{2FDCB7F5-29EE-4CFE-8685-A32402D9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67" y="1454442"/>
            <a:ext cx="9479789" cy="551906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00B050"/>
                </a:solidFill>
              </a:rPr>
              <a:t>Он-</a:t>
            </a:r>
            <a:r>
              <a:rPr lang="ru-RU" sz="3000" dirty="0" err="1">
                <a:solidFill>
                  <a:srgbClr val="00B050"/>
                </a:solidFill>
              </a:rPr>
              <a:t>лайн</a:t>
            </a:r>
            <a:r>
              <a:rPr lang="ru-RU" sz="3000" dirty="0">
                <a:solidFill>
                  <a:srgbClr val="00B050"/>
                </a:solidFill>
              </a:rPr>
              <a:t> мероприятия</a:t>
            </a:r>
            <a:endParaRPr lang="ru-RU" sz="3000" dirty="0">
              <a:solidFill>
                <a:srgbClr val="00B050"/>
              </a:solidFill>
              <a:sym typeface="Calibri"/>
            </a:endParaRPr>
          </a:p>
        </p:txBody>
      </p:sp>
      <p:grpSp>
        <p:nvGrpSpPr>
          <p:cNvPr id="7" name="Group 563">
            <a:extLst>
              <a:ext uri="{FF2B5EF4-FFF2-40B4-BE49-F238E27FC236}">
                <a16:creationId xmlns:a16="http://schemas.microsoft.com/office/drawing/2014/main" id="{93ADB255-9D99-446D-BBDD-C0CA585B83BA}"/>
              </a:ext>
            </a:extLst>
          </p:cNvPr>
          <p:cNvGrpSpPr/>
          <p:nvPr/>
        </p:nvGrpSpPr>
        <p:grpSpPr>
          <a:xfrm>
            <a:off x="8906871" y="0"/>
            <a:ext cx="1781766" cy="1287389"/>
            <a:chOff x="358211" y="0"/>
            <a:chExt cx="3044746" cy="2098652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53AE5ABE-0501-48DC-A72E-AA3956DE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33167837-C046-4760-9EFE-904653090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2189501" y="682674"/>
              <a:ext cx="1213455" cy="14159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9F43A229-D94F-4F9D-B736-EF62D732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2200B9-5C2F-421F-ABFE-754F97E9D287}"/>
              </a:ext>
            </a:extLst>
          </p:cNvPr>
          <p:cNvSpPr/>
          <p:nvPr/>
        </p:nvSpPr>
        <p:spPr>
          <a:xfrm>
            <a:off x="245061" y="1952986"/>
            <a:ext cx="9904600" cy="3964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Семейный онлайн квест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«Финансовый детектив» предоставляет участнику (индивидуально или в составе команды) возможность провести расследование, и сопоставив несколько наборов данных, для получения которых участнику необходимо решить финансовые задачи, взаимодействовать с некоторыми важными элементами финансовой инфраструктуры (РПН, банк, страховая, налоговая, пенсионный фонд, порталы агрегаторы финансовой информации, и т.п.) и даже принять участие в лекции по основам личной финансовой безопасности, для того чтобы разгадать загадку квеста. Квест предусматривает необходимость находить решения по таким темам как: личный бюджет, сбережения, кредиты и займы, страхование, налоги, пенсионное планирование, а также защита прав потребителя. В квесте реализованы задания нескольких типов: </a:t>
            </a:r>
          </a:p>
        </p:txBody>
      </p:sp>
    </p:spTree>
    <p:extLst>
      <p:ext uri="{BB962C8B-B14F-4D97-AF65-F5344CB8AC3E}">
        <p14:creationId xmlns:p14="http://schemas.microsoft.com/office/powerpoint/2010/main" val="380830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4" cy="1056035"/>
          </a:xfrm>
        </p:spPr>
        <p:txBody>
          <a:bodyPr/>
          <a:lstStyle/>
          <a:p>
            <a:pPr algn="ctr"/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9741600" y="7128963"/>
            <a:ext cx="735440" cy="402652"/>
          </a:xfrm>
        </p:spPr>
        <p:txBody>
          <a:bodyPr/>
          <a:lstStyle/>
          <a:p>
            <a:fld id="{23D704CE-4D68-584A-838A-AE5576E77FB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3" name="Текст 7"/>
          <p:cNvSpPr txBox="1">
            <a:spLocks/>
          </p:cNvSpPr>
          <p:nvPr/>
        </p:nvSpPr>
        <p:spPr>
          <a:xfrm>
            <a:off x="1473473" y="2050441"/>
            <a:ext cx="8687971" cy="553274"/>
          </a:xfrm>
          <a:prstGeom prst="rect">
            <a:avLst/>
          </a:prstGeom>
        </p:spPr>
        <p:txBody>
          <a:bodyPr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400" b="1" dirty="0"/>
          </a:p>
        </p:txBody>
      </p:sp>
      <p:sp>
        <p:nvSpPr>
          <p:cNvPr id="37" name="Содержимое 4"/>
          <p:cNvSpPr txBox="1">
            <a:spLocks/>
          </p:cNvSpPr>
          <p:nvPr/>
        </p:nvSpPr>
        <p:spPr>
          <a:xfrm>
            <a:off x="548576" y="4446771"/>
            <a:ext cx="6101424" cy="380364"/>
          </a:xfrm>
          <a:prstGeom prst="rect">
            <a:avLst/>
          </a:prstGeom>
        </p:spPr>
        <p:txBody>
          <a:bodyPr lIns="99551" tIns="49775" rIns="99551" bIns="49775"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THE INFORMATION CAMPAIGN WILL CONTRIBUTE TO: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7" name="Group 563">
            <a:extLst>
              <a:ext uri="{FF2B5EF4-FFF2-40B4-BE49-F238E27FC236}">
                <a16:creationId xmlns:a16="http://schemas.microsoft.com/office/drawing/2014/main" id="{BA4903E0-9132-41B4-9609-9F9604B8E89F}"/>
              </a:ext>
            </a:extLst>
          </p:cNvPr>
          <p:cNvGrpSpPr/>
          <p:nvPr/>
        </p:nvGrpSpPr>
        <p:grpSpPr>
          <a:xfrm>
            <a:off x="8806490" y="901201"/>
            <a:ext cx="1365313" cy="1149677"/>
            <a:chOff x="358211" y="0"/>
            <a:chExt cx="3044745" cy="2430014"/>
          </a:xfrm>
        </p:grpSpPr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F689385C-DA88-4B4B-BE3B-7E5F5DEAD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t="48598" r="13140"/>
            <a:stretch>
              <a:fillRect/>
            </a:stretch>
          </p:blipFill>
          <p:spPr>
            <a:xfrm>
              <a:off x="358211" y="0"/>
              <a:ext cx="3044746" cy="128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1.png">
              <a:extLst>
                <a:ext uri="{FF2B5EF4-FFF2-40B4-BE49-F238E27FC236}">
                  <a16:creationId xmlns:a16="http://schemas.microsoft.com/office/drawing/2014/main" id="{D291CF4A-AEAB-4C41-935F-9F9B43F71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 r="50436"/>
            <a:stretch>
              <a:fillRect/>
            </a:stretch>
          </p:blipFill>
          <p:spPr>
            <a:xfrm>
              <a:off x="2189502" y="682672"/>
              <a:ext cx="1213456" cy="1747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2.png">
              <a:extLst>
                <a:ext uri="{FF2B5EF4-FFF2-40B4-BE49-F238E27FC236}">
                  <a16:creationId xmlns:a16="http://schemas.microsoft.com/office/drawing/2014/main" id="{0DBDC12C-D5A9-405B-BAC8-EF185F751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33416" y="264610"/>
              <a:ext cx="1413742" cy="934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2ECF8C-0944-4A00-9B33-600D97DD3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12"/>
            <a:ext cx="10688638" cy="75484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661230-63AC-F045-9207-1C7C45398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25"/>
            <a:ext cx="10688638" cy="75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8606</TotalTime>
  <Words>837</Words>
  <Application>Microsoft Macintosh PowerPoint</Application>
  <PresentationFormat>Произвольный</PresentationFormat>
  <Paragraphs>85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 Unicode MS</vt:lpstr>
      <vt:lpstr>Arial</vt:lpstr>
      <vt:lpstr>Calibri</vt:lpstr>
      <vt:lpstr>Candara</vt:lpstr>
      <vt:lpstr>Symbol</vt:lpstr>
      <vt:lpstr>Tahoma</vt:lpstr>
      <vt:lpstr>Times New Roman</vt:lpstr>
      <vt:lpstr>Тема Office</vt:lpstr>
      <vt:lpstr> с 29 октября по 12 ноября 2018</vt:lpstr>
      <vt:lpstr>С 2014 года – 6 миллионов участников! Неделя для детей и молодежи 2018 – 2.5 миллиона участников! С 2017 года Недели стали частью национальной стратегии России по повышению финансовой грамотности населения!</vt:lpstr>
      <vt:lpstr> Темы Недели сбережений 2018</vt:lpstr>
      <vt:lpstr> Темы Недели сбережений 2018</vt:lpstr>
      <vt:lpstr> Темы Недели сбережений 2018</vt:lpstr>
      <vt:lpstr>В рамках недели участники смогут</vt:lpstr>
      <vt:lpstr>возможность организации программы мероприятий </vt:lpstr>
      <vt:lpstr>Он-лайн мероприятия</vt:lpstr>
      <vt:lpstr>Презентация PowerPoint</vt:lpstr>
      <vt:lpstr>Дополнительные мероприятия</vt:lpstr>
      <vt:lpstr>Презентация PowerPoint</vt:lpstr>
      <vt:lpstr>Презентация PowerPoint</vt:lpstr>
      <vt:lpstr> Выполнение Кейсов подразумевает:</vt:lpstr>
      <vt:lpstr>Дополнительные мероприятия</vt:lpstr>
      <vt:lpstr>Дополнительные мероприятия</vt:lpstr>
      <vt:lpstr>Посетителям сайта вашифинансы.рф доступно</vt:lpstr>
      <vt:lpstr>С технической стороны административный раздел Недель будет дополнен необходимым функционалом, таким как: -счетчик заведенных на сайте мероприятий -счетчик количества зарегистрировавшихся на мероприятия Недели -удобная загрузка и выгрузка мероприятий на портал для всех зарегистрированных участников (региональные координаторы, регионы не входящие в периметр проекта, партнеры, консультанты методисты)  - удобство в сборе статистической информации с возможностью аналитики по различным параметрам (регион, город, партнер и т.д.) - система оповещения участников - задать вопрос специалисту по фин. грамотности онлайн    </vt:lpstr>
      <vt:lpstr>Для каждого участника проработан личный кабинет с максимально         удобным функционалом и интерфейсом. Все действия по скачиванию материалов, размещению мероприятий, размещению площадок, коммуникациям с участниками, внесению различных  изменений удобны и просты в использовании.          </vt:lpstr>
      <vt:lpstr>Презентация PowerPoint</vt:lpstr>
    </vt:vector>
  </TitlesOfParts>
  <Company>spn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Andrey Fedyaev</cp:lastModifiedBy>
  <cp:revision>382</cp:revision>
  <cp:lastPrinted>2015-12-02T07:42:45Z</cp:lastPrinted>
  <dcterms:created xsi:type="dcterms:W3CDTF">2015-08-28T08:18:34Z</dcterms:created>
  <dcterms:modified xsi:type="dcterms:W3CDTF">2018-09-28T05:35:08Z</dcterms:modified>
</cp:coreProperties>
</file>